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080625" cy="7559675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92" y="-76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F77E2E3-DF29-4559-B6EE-E3FFBF720673}" type="slidenum"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74325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035E9F0-46A5-4D43-8F8D-725C0906AE0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3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60"/>
            <a:ext cx="6047640" cy="48110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60"/>
            <a:ext cx="6047640" cy="481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60"/>
            <a:ext cx="6047640" cy="481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60"/>
            <a:ext cx="6047640" cy="481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60"/>
            <a:ext cx="6047640" cy="481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60"/>
            <a:ext cx="6047640" cy="481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60"/>
            <a:ext cx="6047640" cy="481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60"/>
            <a:ext cx="6047640" cy="481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60"/>
            <a:ext cx="6047640" cy="481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160"/>
            <a:ext cx="6047640" cy="481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7BAD13-71D0-467E-A625-FAE43AC074A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84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3CE2FC-91BC-4A46-A1B6-3B13962EF57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39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60A4D3-FF2D-4163-8CB2-7C613726892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39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7791C0-2F56-41FB-B483-1BC9DA8FE19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89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EEB020-26E1-4A51-B19D-A054DA78EAB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04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EE0077-BEB9-4514-AC2D-C2962E8B8C8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13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992562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68475"/>
            <a:ext cx="3992563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53E03B-829B-4C51-BD5B-E6FC9E0121F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69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FC581E-D727-4BD2-B385-1A10DDDACD0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3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23E56B-1D49-4664-B96A-8E06D835015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06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E665A2-B7BE-4F41-B87E-4A71A44B9A1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10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D16E7F-C17A-443F-940F-FD6E810B706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28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7BE125-FCCE-4B97-B875-F349B6F150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19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68405F-3D1B-4E3E-9947-5846FF7C97A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35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468ECF-A59A-4AD3-B106-D14143533DA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06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0663" y="301625"/>
            <a:ext cx="207010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057900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AF412C-FA5E-4D47-BDE9-D33D2A00920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87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2D3BD5-9EB6-4155-BD85-2B314F1D9C9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91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7C9593-A32C-4284-8009-141AEF5F661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61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649F84-FB88-4425-B589-B917059842E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12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C206A4-BFD1-4FBE-B138-DD678CA660B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49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852426-8ABA-4DB8-B0DA-F89548361EC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03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35474A-677E-43D3-94F9-5C43556EA31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07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0E70CE-C8FA-42FB-9335-726AF7D2050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7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44F9BE-93CA-49A0-90E8-7527E616F9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51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361AA1-E184-423C-9278-42DF7EA9FD8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11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54C28A-130D-4AE9-B0BC-CA351509011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28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DB12C7-0F34-4500-A849-09874446F5F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15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907260-2F53-497E-83D8-ED11B2209F2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5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9844B2-A51A-4306-A755-F221C6DB417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86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BC503F-1153-40FE-8F98-AC00D0218D5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19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DD8720-FFAF-41B9-96CD-F519E2ABE98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22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768475"/>
            <a:ext cx="4333875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6025" y="1768475"/>
            <a:ext cx="4333875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47AF7C-B65C-49CB-89CA-79661037B47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38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18F521-A392-4986-8712-F85D2293268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87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52BACE-C562-4FCB-B703-0FCB5067F07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2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C49F34-0E6C-4F20-A522-8F76AD81622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64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D68561-7D8A-42F9-8A05-D9C85BE7E88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82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FADBF5-81D3-42D6-BA65-1BFEABC5291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94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275949-E2C4-4015-811B-8373391649E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19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B45092-8D26-4354-AD63-7562607B106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30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54863" y="539750"/>
            <a:ext cx="2205037" cy="6300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6462713" cy="63007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A8A88B-D13A-4B8F-8DEA-DA16236EFAD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18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094BB3-D53A-42BB-B338-AAC2D32610C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2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7F9845-3DDB-4EB1-B7BE-3E14DA4EA5B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47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9B1221-9844-4759-94B0-68F2B3B1430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55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AFE0EA-C508-4D7C-AE24-5A72DCA10D3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21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C314A-293E-4477-8451-542F3C511FB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34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5EDB31-FC64-4A2C-A0A7-590E337D849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46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0717F0-4861-481D-A749-FD140C8EEB5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95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7E366-D4D6-40A2-A160-5089BED13BD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2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A8F2E3-FDA6-4FA7-A27C-4214DBC3D6D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63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95F8BF-7340-4B8C-884D-67A0C7F464D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1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77CDF1-9515-4F04-955E-4921D9F1C1E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54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123F65-2E58-4BA2-B924-61232B7CB79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45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CE64FD-83ED-4970-A39C-5DD7ED50F44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91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230D64-3071-4DF2-A884-31A4F18513A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29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C95AD3-4F02-4929-88D9-54FB114E341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2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EC0984-3B86-41D6-958C-35BD682E9A1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24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3E62F72-FF99-462B-948E-9A006302FF0C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828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13600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8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015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435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C99CA80-DC38-4E27-B801-1409FB1388E3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1" i="0" u="none" strike="noStrike">
          <a:ln>
            <a:noFill/>
          </a:ln>
          <a:solidFill>
            <a:srgbClr val="198A8A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CE86632-86EC-42CD-84BB-D60B9C2B6307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82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40000" y="1769040"/>
            <a:ext cx="8820000" cy="507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40000" y="6996240"/>
            <a:ext cx="233892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71839" y="6996240"/>
            <a:ext cx="318204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36720" y="6996240"/>
            <a:ext cx="233892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DFE506D-6E10-41DA-8AA8-015261516AE0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CCF0261-838A-48A1-9847-4AF1F82EDA2F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680" b="1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m.de/lemo/biografie/wilhelm-mar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de.verschwoerungstheorien.wikia.com/wiki/Antisemitismus" TargetMode="External"/><Relationship Id="rId5" Type="http://schemas.openxmlformats.org/officeDocument/2006/relationships/hyperlink" Target="https://de.wikipedia.org/wiki/Antisemitenliga" TargetMode="External"/><Relationship Id="rId4" Type="http://schemas.openxmlformats.org/officeDocument/2006/relationships/hyperlink" Target="https://de.wikipedia.org/wiki/Wilhelm_Mar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 txBox="1">
            <a:spLocks noGrp="1"/>
          </p:cNvSpPr>
          <p:nvPr>
            <p:ph type="subTitle" idx="4294967295"/>
          </p:nvPr>
        </p:nvSpPr>
        <p:spPr>
          <a:xfrm>
            <a:off x="504359" y="576000"/>
            <a:ext cx="9071640" cy="64566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de-DE" sz="6000">
                <a:latin typeface="AR BERKLEY" pitchFamily="18"/>
              </a:rPr>
              <a:t>Wilhelm Marr</a:t>
            </a:r>
          </a:p>
          <a:p>
            <a:pPr marL="0" lvl="0" indent="-216000" algn="ctr">
              <a:buNone/>
            </a:pPr>
            <a:r>
              <a:rPr lang="de-DE" sz="6000">
                <a:latin typeface="AR BERKLEY" pitchFamily="18"/>
              </a:rPr>
              <a:t>und der</a:t>
            </a:r>
          </a:p>
          <a:p>
            <a:pPr marL="0" lvl="0" indent="-216000" algn="ctr">
              <a:buNone/>
            </a:pPr>
            <a:r>
              <a:rPr lang="de-DE" sz="6000">
                <a:latin typeface="AR BERKLEY" pitchFamily="18"/>
              </a:rPr>
              <a:t> Begriff des Antisemitismus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u="sng"/>
              <a:t>Quellen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de-DE">
                <a:hlinkClick r:id="rId3"/>
              </a:rPr>
              <a:t>https://www.dhm.de/lemo/biografie/wilhelm-marr</a:t>
            </a:r>
          </a:p>
          <a:p>
            <a:pPr marL="0" lvl="0" indent="-216000" algn="ctr">
              <a:lnSpc>
                <a:spcPct val="200000"/>
              </a:lnSpc>
              <a:buNone/>
            </a:pPr>
            <a:r>
              <a:rPr lang="de-DE">
                <a:hlinkClick r:id="rId4"/>
              </a:rPr>
              <a:t>https://de.wikipedia.org/wiki/Wilhelm_Marr</a:t>
            </a:r>
          </a:p>
          <a:p>
            <a:pPr marL="0" lvl="0" indent="-216000" algn="ctr">
              <a:lnSpc>
                <a:spcPct val="200000"/>
              </a:lnSpc>
              <a:buNone/>
            </a:pPr>
            <a:r>
              <a:rPr lang="de-DE">
                <a:hlinkClick r:id="rId5"/>
              </a:rPr>
              <a:t>https://de.wikipedia.org/wiki/Antisemitenliga</a:t>
            </a:r>
          </a:p>
          <a:p>
            <a:pPr marL="0" lvl="0" indent="-216000" algn="ctr">
              <a:lnSpc>
                <a:spcPct val="200000"/>
              </a:lnSpc>
              <a:buNone/>
            </a:pPr>
            <a:r>
              <a:rPr lang="de-DE" sz="2800"/>
              <a:t>    </a:t>
            </a:r>
            <a:r>
              <a:rPr lang="de-DE" sz="2400">
                <a:hlinkClick r:id="rId6"/>
              </a:rPr>
              <a:t>http://de.verschwoerungstheorien.wikia.com/wiki/Antisemitismus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u="sng"/>
              <a:t>Gliederung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1643039"/>
            <a:ext cx="9071640" cy="5241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lnSpc>
                <a:spcPct val="150000"/>
              </a:lnSpc>
              <a:buNone/>
            </a:pPr>
            <a:endParaRPr lang="de-DE" dirty="0"/>
          </a:p>
          <a:p>
            <a:pPr marL="0" lvl="0" indent="-216000" algn="l">
              <a:lnSpc>
                <a:spcPct val="150000"/>
              </a:lnSpc>
            </a:pPr>
            <a:r>
              <a:rPr lang="de-DE" dirty="0"/>
              <a:t> </a:t>
            </a:r>
            <a:r>
              <a:rPr lang="de-DE" dirty="0" smtClean="0"/>
              <a:t>	Biografie </a:t>
            </a:r>
            <a:r>
              <a:rPr lang="de-DE" dirty="0"/>
              <a:t>des Wilhelm </a:t>
            </a:r>
            <a:r>
              <a:rPr lang="de-DE" dirty="0" err="1"/>
              <a:t>Marr</a:t>
            </a:r>
            <a:endParaRPr lang="de-DE" dirty="0"/>
          </a:p>
          <a:p>
            <a:pPr marL="0" lvl="0" indent="-216000" algn="l">
              <a:lnSpc>
                <a:spcPct val="150000"/>
              </a:lnSpc>
            </a:pPr>
            <a:r>
              <a:rPr lang="de-DE" dirty="0"/>
              <a:t> </a:t>
            </a:r>
            <a:r>
              <a:rPr lang="de-DE" dirty="0" smtClean="0"/>
              <a:t>	"</a:t>
            </a:r>
            <a:r>
              <a:rPr lang="de-DE" dirty="0"/>
              <a:t>Der Sieg des </a:t>
            </a:r>
            <a:r>
              <a:rPr lang="de-DE" dirty="0" err="1"/>
              <a:t>Judenthums</a:t>
            </a:r>
            <a:r>
              <a:rPr lang="de-DE" dirty="0"/>
              <a:t> über das</a:t>
            </a:r>
          </a:p>
          <a:p>
            <a:pPr marL="0" lvl="0" indent="0" algn="l">
              <a:buNone/>
            </a:pPr>
            <a:r>
              <a:rPr lang="de-DE" dirty="0" smtClean="0"/>
              <a:t>	</a:t>
            </a:r>
            <a:r>
              <a:rPr lang="de-DE" dirty="0" err="1" smtClean="0"/>
              <a:t>Germanenthum.Vom</a:t>
            </a:r>
            <a:r>
              <a:rPr lang="de-DE" dirty="0" smtClean="0"/>
              <a:t> </a:t>
            </a:r>
            <a:r>
              <a:rPr lang="de-DE" dirty="0"/>
              <a:t>nicht-</a:t>
            </a:r>
            <a:r>
              <a:rPr lang="de-DE" dirty="0" err="1"/>
              <a:t>confessionellen</a:t>
            </a:r>
            <a:endParaRPr lang="de-DE" dirty="0"/>
          </a:p>
          <a:p>
            <a:pPr marL="0" lvl="0" indent="0" algn="l">
              <a:buNone/>
            </a:pPr>
            <a:r>
              <a:rPr lang="de-DE" dirty="0" smtClean="0"/>
              <a:t>	Standpunkt </a:t>
            </a:r>
            <a:r>
              <a:rPr lang="de-DE" dirty="0"/>
              <a:t>aus betrachtet''</a:t>
            </a:r>
          </a:p>
          <a:p>
            <a:pPr marL="0" lvl="0" indent="-216000" algn="l">
              <a:lnSpc>
                <a:spcPct val="150000"/>
              </a:lnSpc>
            </a:pPr>
            <a:r>
              <a:rPr lang="de-DE" dirty="0"/>
              <a:t> </a:t>
            </a:r>
            <a:r>
              <a:rPr lang="de-DE" dirty="0" smtClean="0"/>
              <a:t>	</a:t>
            </a:r>
            <a:r>
              <a:rPr lang="de-DE" dirty="0" err="1" smtClean="0"/>
              <a:t>Antisemitenliga</a:t>
            </a:r>
            <a:endParaRPr lang="de-DE" dirty="0"/>
          </a:p>
          <a:p>
            <a:pPr marL="0" lvl="0" indent="-216000" algn="l">
              <a:lnSpc>
                <a:spcPct val="150000"/>
              </a:lnSpc>
            </a:pPr>
            <a:r>
              <a:rPr lang="de-DE" dirty="0"/>
              <a:t> </a:t>
            </a:r>
            <a:r>
              <a:rPr lang="de-DE" dirty="0" smtClean="0"/>
              <a:t>	Begriff</a:t>
            </a:r>
            <a:r>
              <a:rPr lang="de-DE" dirty="0"/>
              <a:t>: Antisemitismus</a:t>
            </a:r>
          </a:p>
          <a:p>
            <a:pPr marL="0" lvl="0" indent="-216000" algn="l">
              <a:lnSpc>
                <a:spcPct val="150000"/>
              </a:lnSpc>
            </a:pPr>
            <a:r>
              <a:rPr lang="de-DE" dirty="0"/>
              <a:t> </a:t>
            </a:r>
            <a:r>
              <a:rPr lang="de-DE" dirty="0" smtClean="0"/>
              <a:t>	Quellen</a:t>
            </a:r>
            <a:endParaRPr lang="de-DE" dirty="0"/>
          </a:p>
          <a:p>
            <a:pPr marL="0" lvl="0" indent="-216000" algn="l"/>
            <a:r>
              <a:rPr lang="de-DE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u="sng"/>
              <a:t>Wilhelm Marr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9840" y="1768680"/>
            <a:ext cx="4214520" cy="4989240"/>
          </a:xfrm>
        </p:spPr>
      </p:pic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/>
              <a:t>* 16.November.1819</a:t>
            </a:r>
          </a:p>
          <a:p>
            <a:pPr lvl="0">
              <a:buNone/>
            </a:pPr>
            <a:r>
              <a:rPr lang="de-DE"/>
              <a:t>† 17.Juli.1904</a:t>
            </a:r>
          </a:p>
          <a:p>
            <a:pPr lvl="0">
              <a:buNone/>
            </a:pPr>
            <a:endParaRPr lang="de-DE"/>
          </a:p>
          <a:p>
            <a:pPr lvl="0" algn="ctr"/>
            <a:r>
              <a:rPr lang="de-DE" sz="2600"/>
              <a:t>Deutscher Schriftsteller und Publizist, der den Befriff ,,Antisemitismus'' prägte und die Antisemitenliga gründete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u="sng"/>
              <a:t>Biografie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/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/>
            <a:r>
              <a:rPr lang="de-DE" sz="2000" dirty="0"/>
              <a:t>1819:       16</a:t>
            </a:r>
            <a:r>
              <a:rPr lang="de-DE" sz="2000" dirty="0" smtClean="0"/>
              <a:t>. November </a:t>
            </a:r>
            <a:r>
              <a:rPr lang="de-DE" sz="2000" dirty="0"/>
              <a:t>in Magdeburg</a:t>
            </a:r>
          </a:p>
          <a:p>
            <a:pPr marL="0" lvl="0" indent="-216000" algn="l"/>
            <a:endParaRPr lang="de-DE" sz="2000" dirty="0"/>
          </a:p>
          <a:p>
            <a:pPr marL="0" lvl="0" indent="-216000" algn="l"/>
            <a:r>
              <a:rPr lang="de-DE" sz="2000" dirty="0"/>
              <a:t>Ab 1825:  Grundschule in Hannover, Realschule in Braunschweig,  </a:t>
            </a:r>
          </a:p>
          <a:p>
            <a:pPr marL="0" lvl="0" indent="-216000" algn="l"/>
            <a:r>
              <a:rPr lang="de-DE" sz="2000" dirty="0"/>
              <a:t>                 Kaufmannslehre in Hamburg und Bremen</a:t>
            </a:r>
          </a:p>
          <a:p>
            <a:pPr marL="0" lvl="0" indent="-216000" algn="l"/>
            <a:endParaRPr lang="de-DE" sz="2000" dirty="0"/>
          </a:p>
          <a:p>
            <a:pPr marL="0" lvl="0" indent="-216000" algn="l"/>
            <a:r>
              <a:rPr lang="de-DE" sz="2000" dirty="0"/>
              <a:t>1839:        Umzug nach Wien, Handlungsgehilfe zwei jüdischer Firmen,</a:t>
            </a:r>
          </a:p>
          <a:p>
            <a:pPr marL="0" lvl="0" indent="-216000" algn="l"/>
            <a:r>
              <a:rPr lang="de-DE" sz="2000" dirty="0"/>
              <a:t>                 republikanisch gesinnte politische Gruppe</a:t>
            </a:r>
          </a:p>
          <a:p>
            <a:pPr marL="0" lvl="0" indent="-216000" algn="l"/>
            <a:endParaRPr lang="de-DE" sz="2000" dirty="0"/>
          </a:p>
          <a:p>
            <a:pPr marL="0" lvl="0" indent="-216000" algn="l"/>
            <a:r>
              <a:rPr lang="de-DE" sz="2000" dirty="0"/>
              <a:t>1841:      Umzug nach Zürich</a:t>
            </a:r>
            <a:r>
              <a:rPr lang="de-DE" sz="2000" dirty="0" smtClean="0"/>
              <a:t>, trifft </a:t>
            </a:r>
            <a:r>
              <a:rPr lang="de-DE" sz="2000" dirty="0"/>
              <a:t>republikanische Oppositionelle</a:t>
            </a:r>
            <a:r>
              <a:rPr lang="de-DE" sz="2000" dirty="0" smtClean="0"/>
              <a:t>, politisch aktiv</a:t>
            </a:r>
            <a:endParaRPr lang="de-DE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 txBox="1">
            <a:spLocks noGrp="1"/>
          </p:cNvSpPr>
          <p:nvPr>
            <p:ph type="subTitle" idx="4294967295"/>
          </p:nvPr>
        </p:nvSpPr>
        <p:spPr>
          <a:xfrm>
            <a:off x="431800" y="395461"/>
            <a:ext cx="9143839" cy="6524863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>
              <a:buNone/>
            </a:pPr>
            <a:endParaRPr lang="de-DE" dirty="0"/>
          </a:p>
          <a:p>
            <a:pPr marL="0" lvl="0" indent="-216000" algn="l"/>
            <a:endParaRPr lang="de-DE" sz="2000" dirty="0"/>
          </a:p>
          <a:p>
            <a:pPr marL="0" lvl="0" indent="-216000" algn="l"/>
            <a:r>
              <a:rPr lang="de-DE" sz="2000" dirty="0"/>
              <a:t>1843:        "Freie Trabanten" und "Gegenwart und Zukunft", wird Kommunist</a:t>
            </a:r>
          </a:p>
          <a:p>
            <a:pPr marL="0" lvl="0" indent="-216000" algn="l"/>
            <a:r>
              <a:rPr lang="de-DE" sz="2000" dirty="0"/>
              <a:t>1844/45:    Hinwendung zum Anarchismus</a:t>
            </a:r>
          </a:p>
          <a:p>
            <a:pPr marL="0" lvl="0" indent="-216000" algn="l"/>
            <a:endParaRPr lang="de-DE" sz="2000" dirty="0"/>
          </a:p>
          <a:p>
            <a:pPr marL="0" lvl="0" indent="-216000" algn="l"/>
            <a:r>
              <a:rPr lang="de-DE" sz="2000" dirty="0"/>
              <a:t>1846:        "Das junge Deutschland in der Schweiz", politischer Journalist</a:t>
            </a:r>
          </a:p>
          <a:p>
            <a:pPr marL="0" lvl="0" indent="-216000" algn="l">
              <a:buNone/>
            </a:pPr>
            <a:endParaRPr lang="de-DE" dirty="0"/>
          </a:p>
          <a:p>
            <a:pPr marL="0" lvl="0" indent="-216000" algn="l"/>
            <a:r>
              <a:rPr lang="de-DE" sz="2000" dirty="0"/>
              <a:t>1847:        ''</a:t>
            </a:r>
            <a:r>
              <a:rPr lang="de-DE" sz="2000" dirty="0" err="1"/>
              <a:t>Mephistopheles</a:t>
            </a:r>
            <a:r>
              <a:rPr lang="de-DE" sz="2000" dirty="0"/>
              <a:t>''--&gt; Verbot</a:t>
            </a:r>
          </a:p>
          <a:p>
            <a:pPr marL="0" lvl="0" indent="-216000" algn="l"/>
            <a:endParaRPr lang="de-DE" sz="2000" dirty="0"/>
          </a:p>
          <a:p>
            <a:pPr marL="0" lvl="0" indent="-216000" algn="l"/>
            <a:r>
              <a:rPr lang="de-DE" sz="2000" dirty="0"/>
              <a:t>1848:         Vorsitzender der Provisorischen Demokratischen Regierung,</a:t>
            </a:r>
          </a:p>
          <a:p>
            <a:pPr marL="0" lvl="0" indent="-216000" algn="l"/>
            <a:r>
              <a:rPr lang="de-DE" sz="2000" dirty="0"/>
              <a:t>                  extrem linkes Mitglied, </a:t>
            </a:r>
            <a:r>
              <a:rPr lang="de-DE" sz="2000" dirty="0" smtClean="0"/>
              <a:t>attackiert Judenemanzipation</a:t>
            </a:r>
            <a:endParaRPr lang="de-DE" sz="2000" dirty="0"/>
          </a:p>
          <a:p>
            <a:pPr marL="0" lvl="0" indent="-216000" algn="l"/>
            <a:endParaRPr lang="de-DE" sz="2000" dirty="0"/>
          </a:p>
          <a:p>
            <a:pPr marL="0" lvl="0" indent="-216000" algn="l"/>
            <a:r>
              <a:rPr lang="de-DE" sz="2000" dirty="0"/>
              <a:t>1861:         Radikaldemokrat, Vorsitzender des ,,Demografischen Vereins</a:t>
            </a:r>
            <a:r>
              <a:rPr lang="de-DE" sz="2000" dirty="0" smtClean="0"/>
              <a:t>''</a:t>
            </a:r>
            <a:endParaRPr lang="de-DE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/>
            <a:endParaRPr lang="de-DE" sz="2000" dirty="0" smtClean="0"/>
          </a:p>
          <a:p>
            <a:pPr marL="0" lvl="0" indent="-216000" algn="l"/>
            <a:r>
              <a:rPr lang="de-DE" sz="2000" dirty="0" smtClean="0"/>
              <a:t>1862:         judenfeindlicher Artikel löst Kontroverse aus, verliert seinen Job,</a:t>
            </a:r>
          </a:p>
          <a:p>
            <a:pPr marL="0" lvl="0" indent="-216000" algn="l"/>
            <a:r>
              <a:rPr lang="de-DE" sz="2000" dirty="0" smtClean="0"/>
              <a:t>                  ,,Der Judenspiegel''</a:t>
            </a:r>
          </a:p>
          <a:p>
            <a:pPr marL="0" lvl="0" indent="-216000" algn="l"/>
            <a:endParaRPr lang="de-DE" sz="2000" dirty="0" smtClean="0"/>
          </a:p>
          <a:p>
            <a:pPr marL="0" lvl="0" indent="-216000" algn="l"/>
            <a:r>
              <a:rPr lang="de-DE" sz="2000" dirty="0" smtClean="0"/>
              <a:t>Ab 1862:   Journalist und Publizist</a:t>
            </a:r>
          </a:p>
          <a:p>
            <a:pPr marL="0" lvl="0" indent="-216000" algn="l"/>
            <a:endParaRPr lang="de-DE" sz="2000" dirty="0" smtClean="0"/>
          </a:p>
          <a:p>
            <a:pPr marL="0" lvl="0" indent="-216000" algn="l"/>
            <a:r>
              <a:rPr lang="de-DE" sz="2000" dirty="0" smtClean="0"/>
              <a:t>1863:        ,,Reise nach Central-Amerika'' → offenbart Rassismus</a:t>
            </a:r>
          </a:p>
          <a:p>
            <a:pPr marL="0" lvl="0" indent="-216000" algn="l"/>
            <a:r>
              <a:rPr lang="de-DE" sz="2000" dirty="0" smtClean="0"/>
              <a:t>1879</a:t>
            </a:r>
            <a:r>
              <a:rPr lang="de-DE" sz="2000" dirty="0"/>
              <a:t>:         "Der Sieg des </a:t>
            </a:r>
            <a:r>
              <a:rPr lang="de-DE" sz="2000" dirty="0" err="1"/>
              <a:t>Judenthums</a:t>
            </a:r>
            <a:r>
              <a:rPr lang="de-DE" sz="2000" dirty="0"/>
              <a:t> über das </a:t>
            </a:r>
            <a:r>
              <a:rPr lang="de-DE" sz="2000" dirty="0" err="1"/>
              <a:t>Germanenthum</a:t>
            </a:r>
            <a:r>
              <a:rPr lang="de-DE" sz="2000" dirty="0"/>
              <a:t>.</a:t>
            </a:r>
          </a:p>
          <a:p>
            <a:pPr marL="0" lvl="0" indent="-216000" algn="l"/>
            <a:r>
              <a:rPr lang="de-DE" sz="2000" dirty="0"/>
              <a:t>                   Vom nicht-</a:t>
            </a:r>
            <a:r>
              <a:rPr lang="de-DE" sz="2000" dirty="0" err="1"/>
              <a:t>confessionellen</a:t>
            </a:r>
            <a:r>
              <a:rPr lang="de-DE" sz="2000" dirty="0"/>
              <a:t> Standpunkt aus betrachtet''</a:t>
            </a:r>
          </a:p>
          <a:p>
            <a:pPr marL="0" lvl="0" indent="-216000" algn="l"/>
            <a:r>
              <a:rPr lang="de-DE" sz="2000" dirty="0"/>
              <a:t>                   → </a:t>
            </a:r>
            <a:r>
              <a:rPr lang="de-DE" sz="2000" b="1" dirty="0"/>
              <a:t>Antisemitismus</a:t>
            </a:r>
          </a:p>
          <a:p>
            <a:pPr marL="0" lvl="0" indent="-216000" algn="l"/>
            <a:r>
              <a:rPr lang="de-DE" sz="2000" b="1" dirty="0"/>
              <a:t>                   </a:t>
            </a:r>
            <a:r>
              <a:rPr lang="de-DE" sz="2000" dirty="0"/>
              <a:t>gründet ,,</a:t>
            </a:r>
            <a:r>
              <a:rPr lang="de-DE" sz="2000" dirty="0" err="1"/>
              <a:t>Antisemitenliga</a:t>
            </a:r>
            <a:r>
              <a:rPr lang="de-DE" sz="2000" dirty="0"/>
              <a:t>''</a:t>
            </a:r>
          </a:p>
          <a:p>
            <a:pPr marL="0" lvl="0" indent="-216000" algn="l"/>
            <a:endParaRPr lang="de-DE" sz="2000" dirty="0"/>
          </a:p>
          <a:p>
            <a:pPr marL="0" lvl="0" indent="-216000" algn="l"/>
            <a:r>
              <a:rPr lang="de-DE" sz="2000" dirty="0"/>
              <a:t>1904:         17.Juli in Hamburg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2600" u="sng"/>
              <a:t>"Der Sieg des Judenthums über das Germanenthum.</a:t>
            </a:r>
            <a:br>
              <a:rPr lang="de-DE" sz="2600" u="sng"/>
            </a:br>
            <a:r>
              <a:rPr lang="de-DE" sz="2600" u="sng"/>
              <a:t> Vom nicht-confessionellen Standpunkt aus betrachtet''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Stellte Juden Germanen gegenüber</a:t>
            </a:r>
          </a:p>
          <a:p>
            <a:pPr lvl="0"/>
            <a:r>
              <a:rPr lang="de-DE"/>
              <a:t>Behauptet es gäbe seit 1800 Krieg zwischen den beiden ,,Rassen''</a:t>
            </a:r>
          </a:p>
          <a:p>
            <a:pPr lvl="0"/>
            <a:r>
              <a:rPr lang="de-DE"/>
              <a:t>Deutsche haben den Juden zum Sieg verholfen</a:t>
            </a:r>
          </a:p>
          <a:p>
            <a:pPr lvl="0"/>
            <a:r>
              <a:rPr lang="de-DE"/>
              <a:t>"Finis Germaniae!" (Das Ende Germaniens)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Antisemitenliga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/>
            <a:r>
              <a:rPr lang="de-DE" sz="2000" dirty="0"/>
              <a:t> war eine der ersten Vereinigungen zur Sammlung von Judengegnern</a:t>
            </a:r>
          </a:p>
          <a:p>
            <a:pPr marL="0" lvl="0" indent="-216000" algn="l"/>
            <a:r>
              <a:rPr lang="de-DE" sz="2000" dirty="0"/>
              <a:t> 26</a:t>
            </a:r>
            <a:r>
              <a:rPr lang="de-DE" sz="2000" dirty="0" smtClean="0"/>
              <a:t>. September 1879 </a:t>
            </a:r>
            <a:r>
              <a:rPr lang="de-DE" sz="2000" dirty="0"/>
              <a:t>bis 1880</a:t>
            </a:r>
          </a:p>
          <a:p>
            <a:pPr marL="0" lvl="0" indent="-216000" algn="l"/>
            <a:r>
              <a:rPr lang="de-DE" sz="2000" dirty="0"/>
              <a:t> 600 Mitglieder</a:t>
            </a:r>
          </a:p>
          <a:p>
            <a:pPr marL="0" lvl="0" indent="-216000" algn="l"/>
            <a:r>
              <a:rPr lang="de-DE" sz="2000" dirty="0"/>
              <a:t> Nur ,,Nichtjüdische Männer''</a:t>
            </a:r>
          </a:p>
          <a:p>
            <a:pPr marL="0" lvl="0" indent="-216000" algn="l"/>
            <a:endParaRPr lang="de-DE" sz="2000" dirty="0"/>
          </a:p>
          <a:p>
            <a:pPr marL="0" lvl="0" indent="0" algn="l">
              <a:buNone/>
            </a:pPr>
            <a:r>
              <a:rPr lang="de-DE" sz="2000" dirty="0"/>
              <a:t>→ </a:t>
            </a:r>
            <a:r>
              <a:rPr lang="de-DE" sz="2000" dirty="0" smtClean="0"/>
              <a:t>,,… </a:t>
            </a:r>
            <a:r>
              <a:rPr lang="de-DE" sz="2000" i="1" dirty="0" smtClean="0"/>
              <a:t>die </a:t>
            </a:r>
            <a:r>
              <a:rPr lang="de-DE" sz="2000" i="1" dirty="0"/>
              <a:t>nichtjüdischen Deutschen aller Konfessionen, aller Parteien, aller</a:t>
            </a:r>
          </a:p>
          <a:p>
            <a:pPr marL="0" lvl="0" indent="0" algn="l">
              <a:buNone/>
            </a:pPr>
            <a:r>
              <a:rPr lang="de-DE" sz="2000" i="1" dirty="0"/>
              <a:t> Lebensstellungen zu einem gemeinsamen innigen Verband zu bringen, der,</a:t>
            </a:r>
          </a:p>
          <a:p>
            <a:pPr marL="0" lvl="0" indent="0" algn="l">
              <a:buNone/>
            </a:pPr>
            <a:r>
              <a:rPr lang="de-DE" sz="2000" i="1" dirty="0"/>
              <a:t> mit Hintansetzung aller Sonderinteressen, aller politischen Differenzen, mit</a:t>
            </a:r>
          </a:p>
          <a:p>
            <a:pPr marL="0" lvl="0" indent="0" algn="l">
              <a:buNone/>
            </a:pPr>
            <a:r>
              <a:rPr lang="de-DE" sz="2000" i="1" dirty="0"/>
              <a:t> aller Energie, mit allem Ernst und Fleiß dem einen Ziele zustrebt, unser</a:t>
            </a:r>
          </a:p>
          <a:p>
            <a:pPr marL="0" lvl="0" indent="0" algn="l">
              <a:buNone/>
            </a:pPr>
            <a:r>
              <a:rPr lang="de-DE" sz="2000" i="1" dirty="0"/>
              <a:t> deutsches Vaterland vor der vollständigen </a:t>
            </a:r>
            <a:r>
              <a:rPr lang="de-DE" sz="2000" i="1" dirty="0" err="1"/>
              <a:t>Verjudung</a:t>
            </a:r>
            <a:r>
              <a:rPr lang="de-DE" sz="2000" i="1" dirty="0"/>
              <a:t> zu retten und den</a:t>
            </a:r>
          </a:p>
          <a:p>
            <a:pPr marL="0" lvl="0" indent="0" algn="l">
              <a:buNone/>
            </a:pPr>
            <a:r>
              <a:rPr lang="de-DE" sz="2000" i="1" dirty="0"/>
              <a:t> Nachkommen der Urbewohner den Aufenthalt in demselben erträglich zu</a:t>
            </a:r>
          </a:p>
          <a:p>
            <a:pPr marL="0" lvl="0" indent="0" algn="l">
              <a:buNone/>
            </a:pPr>
            <a:r>
              <a:rPr lang="de-DE" sz="2000" i="1" dirty="0"/>
              <a:t> machen.“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Begriff: Antisemitismus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>
              <a:lnSpc>
                <a:spcPct val="200000"/>
              </a:lnSpc>
            </a:pPr>
            <a:r>
              <a:rPr lang="de-DE" sz="2000" dirty="0"/>
              <a:t> Allgemein: die Ablehnung von Juden und im Speziellen die Ablehnung der</a:t>
            </a:r>
          </a:p>
          <a:p>
            <a:pPr marL="0" lvl="0" indent="0" algn="l">
              <a:lnSpc>
                <a:spcPct val="200000"/>
              </a:lnSpc>
              <a:buNone/>
            </a:pPr>
            <a:r>
              <a:rPr lang="de-DE" sz="2000" dirty="0"/>
              <a:t>    </a:t>
            </a:r>
            <a:r>
              <a:rPr lang="de-DE" sz="2000" dirty="0" smtClean="0"/>
              <a:t> Juden </a:t>
            </a:r>
            <a:r>
              <a:rPr lang="de-DE" sz="2000" dirty="0"/>
              <a:t>als Rasse → spezielle Rasse (,,Semiten'')</a:t>
            </a:r>
          </a:p>
          <a:p>
            <a:pPr marL="0" lvl="0" indent="-216000" algn="l">
              <a:lnSpc>
                <a:spcPct val="200000"/>
              </a:lnSpc>
            </a:pPr>
            <a:r>
              <a:rPr lang="de-DE" sz="2000" dirty="0"/>
              <a:t> Antijudaismus</a:t>
            </a:r>
          </a:p>
          <a:p>
            <a:pPr marL="0" lvl="0" indent="-216000" algn="l">
              <a:lnSpc>
                <a:spcPct val="200000"/>
              </a:lnSpc>
            </a:pPr>
            <a:r>
              <a:rPr lang="de-DE" sz="2000" dirty="0"/>
              <a:t> Semiten → 1781, bezeichnet Menschen der semitischen Sprachfamilie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roundedrec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bluegre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res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yt-techpol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Bildschirmpräsentation (4:3)</PresentationFormat>
  <Paragraphs>82</Paragraphs>
  <Slides>10</Slides>
  <Notes>10</Notes>
  <HiddenSlides>1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Standard</vt:lpstr>
      <vt:lpstr>lyt-roundedrect</vt:lpstr>
      <vt:lpstr>lyt-bluegrey</vt:lpstr>
      <vt:lpstr>forest</vt:lpstr>
      <vt:lpstr>lyt-techpoly</vt:lpstr>
      <vt:lpstr>PowerPoint-Präsentation</vt:lpstr>
      <vt:lpstr>Gliederung</vt:lpstr>
      <vt:lpstr>Wilhelm Marr</vt:lpstr>
      <vt:lpstr>Biografie</vt:lpstr>
      <vt:lpstr>PowerPoint-Präsentation</vt:lpstr>
      <vt:lpstr>PowerPoint-Präsentation</vt:lpstr>
      <vt:lpstr>"Der Sieg des Judenthums über das Germanenthum.  Vom nicht-confessionellen Standpunkt aus betrachtet''</vt:lpstr>
      <vt:lpstr>Antisemitenliga</vt:lpstr>
      <vt:lpstr>Begriff: Antisemitismus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Vanessa Enns</dc:creator>
  <cp:lastModifiedBy>Conrad Christoph</cp:lastModifiedBy>
  <cp:revision>6</cp:revision>
  <dcterms:created xsi:type="dcterms:W3CDTF">2016-03-02T16:28:23Z</dcterms:created>
  <dcterms:modified xsi:type="dcterms:W3CDTF">2016-04-08T07:21:34Z</dcterms:modified>
</cp:coreProperties>
</file>